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66" r:id="rId3"/>
    <p:sldId id="258" r:id="rId4"/>
    <p:sldId id="259" r:id="rId5"/>
    <p:sldId id="260" r:id="rId6"/>
    <p:sldId id="261" r:id="rId7"/>
    <p:sldId id="262" r:id="rId8"/>
    <p:sldId id="263" r:id="rId9"/>
    <p:sldId id="264" r:id="rId10"/>
    <p:sldId id="265" r:id="rId11"/>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71" autoAdjust="0"/>
    <p:restoredTop sz="94660"/>
  </p:normalViewPr>
  <p:slideViewPr>
    <p:cSldViewPr snapToGrid="0">
      <p:cViewPr varScale="1">
        <p:scale>
          <a:sx n="73" d="100"/>
          <a:sy n="73" d="100"/>
        </p:scale>
        <p:origin x="618"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editar el estilo de subtítulo del patrón</a:t>
            </a:r>
            <a:endParaRPr lang="es-CO"/>
          </a:p>
        </p:txBody>
      </p:sp>
      <p:sp>
        <p:nvSpPr>
          <p:cNvPr id="4" name="Marcador de fecha 3"/>
          <p:cNvSpPr>
            <a:spLocks noGrp="1"/>
          </p:cNvSpPr>
          <p:nvPr>
            <p:ph type="dt" sz="half" idx="10"/>
          </p:nvPr>
        </p:nvSpPr>
        <p:spPr/>
        <p:txBody>
          <a:bodyPr/>
          <a:lstStyle/>
          <a:p>
            <a:fld id="{97D6E2ED-04B5-4781-B404-282BE0F2DEDA}" type="datetimeFigureOut">
              <a:rPr lang="es-CO" smtClean="0"/>
              <a:t>14/06/2018</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9AEE8460-9740-4CCD-8FB7-813E4DFD2B6C}" type="slidenum">
              <a:rPr lang="es-CO" smtClean="0"/>
              <a:t>‹Nº›</a:t>
            </a:fld>
            <a:endParaRPr lang="es-CO"/>
          </a:p>
        </p:txBody>
      </p:sp>
    </p:spTree>
    <p:extLst>
      <p:ext uri="{BB962C8B-B14F-4D97-AF65-F5344CB8AC3E}">
        <p14:creationId xmlns:p14="http://schemas.microsoft.com/office/powerpoint/2010/main" val="107058009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97D6E2ED-04B5-4781-B404-282BE0F2DEDA}" type="datetimeFigureOut">
              <a:rPr lang="es-CO" smtClean="0"/>
              <a:t>14/06/2018</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9AEE8460-9740-4CCD-8FB7-813E4DFD2B6C}" type="slidenum">
              <a:rPr lang="es-CO" smtClean="0"/>
              <a:t>‹Nº›</a:t>
            </a:fld>
            <a:endParaRPr lang="es-CO"/>
          </a:p>
        </p:txBody>
      </p:sp>
    </p:spTree>
    <p:extLst>
      <p:ext uri="{BB962C8B-B14F-4D97-AF65-F5344CB8AC3E}">
        <p14:creationId xmlns:p14="http://schemas.microsoft.com/office/powerpoint/2010/main" val="38938915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Editar el estilo de texto del patrón</a:t>
            </a:r>
          </a:p>
        </p:txBody>
      </p:sp>
      <p:sp>
        <p:nvSpPr>
          <p:cNvPr id="4" name="Marcador de fecha 3"/>
          <p:cNvSpPr>
            <a:spLocks noGrp="1"/>
          </p:cNvSpPr>
          <p:nvPr>
            <p:ph type="dt" sz="half" idx="10"/>
          </p:nvPr>
        </p:nvSpPr>
        <p:spPr/>
        <p:txBody>
          <a:bodyPr/>
          <a:lstStyle/>
          <a:p>
            <a:fld id="{97D6E2ED-04B5-4781-B404-282BE0F2DEDA}" type="datetimeFigureOut">
              <a:rPr lang="es-CO" smtClean="0"/>
              <a:t>14/06/2018</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9AEE8460-9740-4CCD-8FB7-813E4DFD2B6C}" type="slidenum">
              <a:rPr lang="es-CO" smtClean="0"/>
              <a:t>‹Nº›</a:t>
            </a:fld>
            <a:endParaRPr lang="es-CO"/>
          </a:p>
        </p:txBody>
      </p:sp>
    </p:spTree>
    <p:extLst>
      <p:ext uri="{BB962C8B-B14F-4D97-AF65-F5344CB8AC3E}">
        <p14:creationId xmlns:p14="http://schemas.microsoft.com/office/powerpoint/2010/main" val="26072225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fld id="{97D6E2ED-04B5-4781-B404-282BE0F2DEDA}" type="datetimeFigureOut">
              <a:rPr lang="es-CO" smtClean="0"/>
              <a:t>14/06/2018</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9AEE8460-9740-4CCD-8FB7-813E4DFD2B6C}" type="slidenum">
              <a:rPr lang="es-CO" smtClean="0"/>
              <a:t>‹Nº›</a:t>
            </a:fld>
            <a:endParaRPr lang="es-CO"/>
          </a:p>
        </p:txBody>
      </p:sp>
    </p:spTree>
    <p:extLst>
      <p:ext uri="{BB962C8B-B14F-4D97-AF65-F5344CB8AC3E}">
        <p14:creationId xmlns:p14="http://schemas.microsoft.com/office/powerpoint/2010/main" val="3735183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Editar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Editar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fld id="{97D6E2ED-04B5-4781-B404-282BE0F2DEDA}" type="datetimeFigureOut">
              <a:rPr lang="es-CO" smtClean="0"/>
              <a:t>14/06/2018</a:t>
            </a:fld>
            <a:endParaRPr lang="es-CO"/>
          </a:p>
        </p:txBody>
      </p:sp>
      <p:sp>
        <p:nvSpPr>
          <p:cNvPr id="8" name="Marcador de pie de página 7"/>
          <p:cNvSpPr>
            <a:spLocks noGrp="1"/>
          </p:cNvSpPr>
          <p:nvPr>
            <p:ph type="ftr" sz="quarter" idx="11"/>
          </p:nvPr>
        </p:nvSpPr>
        <p:spPr/>
        <p:txBody>
          <a:bodyPr/>
          <a:lstStyle/>
          <a:p>
            <a:endParaRPr lang="es-CO"/>
          </a:p>
        </p:txBody>
      </p:sp>
      <p:sp>
        <p:nvSpPr>
          <p:cNvPr id="9" name="Marcador de número de diapositiva 8"/>
          <p:cNvSpPr>
            <a:spLocks noGrp="1"/>
          </p:cNvSpPr>
          <p:nvPr>
            <p:ph type="sldNum" sz="quarter" idx="12"/>
          </p:nvPr>
        </p:nvSpPr>
        <p:spPr/>
        <p:txBody>
          <a:bodyPr/>
          <a:lstStyle/>
          <a:p>
            <a:fld id="{9AEE8460-9740-4CCD-8FB7-813E4DFD2B6C}" type="slidenum">
              <a:rPr lang="es-CO" smtClean="0"/>
              <a:t>‹Nº›</a:t>
            </a:fld>
            <a:endParaRPr lang="es-CO"/>
          </a:p>
        </p:txBody>
      </p:sp>
    </p:spTree>
    <p:extLst>
      <p:ext uri="{BB962C8B-B14F-4D97-AF65-F5344CB8AC3E}">
        <p14:creationId xmlns:p14="http://schemas.microsoft.com/office/powerpoint/2010/main" val="27424721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fld id="{97D6E2ED-04B5-4781-B404-282BE0F2DEDA}" type="datetimeFigureOut">
              <a:rPr lang="es-CO" smtClean="0"/>
              <a:t>14/06/2018</a:t>
            </a:fld>
            <a:endParaRPr lang="es-CO"/>
          </a:p>
        </p:txBody>
      </p:sp>
      <p:sp>
        <p:nvSpPr>
          <p:cNvPr id="4" name="Marcador de pie de página 3"/>
          <p:cNvSpPr>
            <a:spLocks noGrp="1"/>
          </p:cNvSpPr>
          <p:nvPr>
            <p:ph type="ftr" sz="quarter" idx="11"/>
          </p:nvPr>
        </p:nvSpPr>
        <p:spPr/>
        <p:txBody>
          <a:bodyPr/>
          <a:lstStyle/>
          <a:p>
            <a:endParaRPr lang="es-CO"/>
          </a:p>
        </p:txBody>
      </p:sp>
      <p:sp>
        <p:nvSpPr>
          <p:cNvPr id="5" name="Marcador de número de diapositiva 4"/>
          <p:cNvSpPr>
            <a:spLocks noGrp="1"/>
          </p:cNvSpPr>
          <p:nvPr>
            <p:ph type="sldNum" sz="quarter" idx="12"/>
          </p:nvPr>
        </p:nvSpPr>
        <p:spPr/>
        <p:txBody>
          <a:bodyPr/>
          <a:lstStyle/>
          <a:p>
            <a:fld id="{9AEE8460-9740-4CCD-8FB7-813E4DFD2B6C}" type="slidenum">
              <a:rPr lang="es-CO" smtClean="0"/>
              <a:t>‹Nº›</a:t>
            </a:fld>
            <a:endParaRPr lang="es-CO"/>
          </a:p>
        </p:txBody>
      </p:sp>
    </p:spTree>
    <p:extLst>
      <p:ext uri="{BB962C8B-B14F-4D97-AF65-F5344CB8AC3E}">
        <p14:creationId xmlns:p14="http://schemas.microsoft.com/office/powerpoint/2010/main" val="35419568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97D6E2ED-04B5-4781-B404-282BE0F2DEDA}" type="datetimeFigureOut">
              <a:rPr lang="es-CO" smtClean="0"/>
              <a:t>14/06/2018</a:t>
            </a:fld>
            <a:endParaRPr lang="es-CO"/>
          </a:p>
        </p:txBody>
      </p:sp>
      <p:sp>
        <p:nvSpPr>
          <p:cNvPr id="3" name="Marcador de pie de página 2"/>
          <p:cNvSpPr>
            <a:spLocks noGrp="1"/>
          </p:cNvSpPr>
          <p:nvPr>
            <p:ph type="ftr" sz="quarter" idx="11"/>
          </p:nvPr>
        </p:nvSpPr>
        <p:spPr/>
        <p:txBody>
          <a:bodyPr/>
          <a:lstStyle/>
          <a:p>
            <a:endParaRPr lang="es-CO"/>
          </a:p>
        </p:txBody>
      </p:sp>
      <p:sp>
        <p:nvSpPr>
          <p:cNvPr id="4" name="Marcador de número de diapositiva 3"/>
          <p:cNvSpPr>
            <a:spLocks noGrp="1"/>
          </p:cNvSpPr>
          <p:nvPr>
            <p:ph type="sldNum" sz="quarter" idx="12"/>
          </p:nvPr>
        </p:nvSpPr>
        <p:spPr/>
        <p:txBody>
          <a:bodyPr/>
          <a:lstStyle/>
          <a:p>
            <a:fld id="{9AEE8460-9740-4CCD-8FB7-813E4DFD2B6C}" type="slidenum">
              <a:rPr lang="es-CO" smtClean="0"/>
              <a:t>‹Nº›</a:t>
            </a:fld>
            <a:endParaRPr lang="es-CO"/>
          </a:p>
        </p:txBody>
      </p:sp>
    </p:spTree>
    <p:extLst>
      <p:ext uri="{BB962C8B-B14F-4D97-AF65-F5344CB8AC3E}">
        <p14:creationId xmlns:p14="http://schemas.microsoft.com/office/powerpoint/2010/main" val="27207888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Editar el estilo de texto del patrón</a:t>
            </a:r>
          </a:p>
        </p:txBody>
      </p:sp>
      <p:sp>
        <p:nvSpPr>
          <p:cNvPr id="5" name="Marcador de fecha 4"/>
          <p:cNvSpPr>
            <a:spLocks noGrp="1"/>
          </p:cNvSpPr>
          <p:nvPr>
            <p:ph type="dt" sz="half" idx="10"/>
          </p:nvPr>
        </p:nvSpPr>
        <p:spPr/>
        <p:txBody>
          <a:bodyPr/>
          <a:lstStyle/>
          <a:p>
            <a:fld id="{97D6E2ED-04B5-4781-B404-282BE0F2DEDA}" type="datetimeFigureOut">
              <a:rPr lang="es-CO" smtClean="0"/>
              <a:t>14/06/2018</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9AEE8460-9740-4CCD-8FB7-813E4DFD2B6C}" type="slidenum">
              <a:rPr lang="es-CO" smtClean="0"/>
              <a:t>‹Nº›</a:t>
            </a:fld>
            <a:endParaRPr lang="es-CO"/>
          </a:p>
        </p:txBody>
      </p:sp>
    </p:spTree>
    <p:extLst>
      <p:ext uri="{BB962C8B-B14F-4D97-AF65-F5344CB8AC3E}">
        <p14:creationId xmlns:p14="http://schemas.microsoft.com/office/powerpoint/2010/main" val="36986674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Editar el estilo de texto del patrón</a:t>
            </a:r>
          </a:p>
        </p:txBody>
      </p:sp>
      <p:sp>
        <p:nvSpPr>
          <p:cNvPr id="5" name="Marcador de fecha 4"/>
          <p:cNvSpPr>
            <a:spLocks noGrp="1"/>
          </p:cNvSpPr>
          <p:nvPr>
            <p:ph type="dt" sz="half" idx="10"/>
          </p:nvPr>
        </p:nvSpPr>
        <p:spPr/>
        <p:txBody>
          <a:bodyPr/>
          <a:lstStyle/>
          <a:p>
            <a:fld id="{97D6E2ED-04B5-4781-B404-282BE0F2DEDA}" type="datetimeFigureOut">
              <a:rPr lang="es-CO" smtClean="0"/>
              <a:t>14/06/2018</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9AEE8460-9740-4CCD-8FB7-813E4DFD2B6C}" type="slidenum">
              <a:rPr lang="es-CO" smtClean="0"/>
              <a:t>‹Nº›</a:t>
            </a:fld>
            <a:endParaRPr lang="es-CO"/>
          </a:p>
        </p:txBody>
      </p:sp>
    </p:spTree>
    <p:extLst>
      <p:ext uri="{BB962C8B-B14F-4D97-AF65-F5344CB8AC3E}">
        <p14:creationId xmlns:p14="http://schemas.microsoft.com/office/powerpoint/2010/main" val="142545374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97D6E2ED-04B5-4781-B404-282BE0F2DEDA}" type="datetimeFigureOut">
              <a:rPr lang="es-CO" smtClean="0"/>
              <a:t>14/06/2018</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9AEE8460-9740-4CCD-8FB7-813E4DFD2B6C}" type="slidenum">
              <a:rPr lang="es-CO" smtClean="0"/>
              <a:t>‹Nº›</a:t>
            </a:fld>
            <a:endParaRPr lang="es-CO"/>
          </a:p>
        </p:txBody>
      </p:sp>
    </p:spTree>
    <p:extLst>
      <p:ext uri="{BB962C8B-B14F-4D97-AF65-F5344CB8AC3E}">
        <p14:creationId xmlns:p14="http://schemas.microsoft.com/office/powerpoint/2010/main" val="253402934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97D6E2ED-04B5-4781-B404-282BE0F2DEDA}" type="datetimeFigureOut">
              <a:rPr lang="es-CO" smtClean="0"/>
              <a:t>14/06/2018</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9AEE8460-9740-4CCD-8FB7-813E4DFD2B6C}" type="slidenum">
              <a:rPr lang="es-CO" smtClean="0"/>
              <a:t>‹Nº›</a:t>
            </a:fld>
            <a:endParaRPr lang="es-CO"/>
          </a:p>
        </p:txBody>
      </p:sp>
    </p:spTree>
    <p:extLst>
      <p:ext uri="{BB962C8B-B14F-4D97-AF65-F5344CB8AC3E}">
        <p14:creationId xmlns:p14="http://schemas.microsoft.com/office/powerpoint/2010/main" val="399566395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7D6E2ED-04B5-4781-B404-282BE0F2DEDA}" type="datetimeFigureOut">
              <a:rPr lang="es-CO" smtClean="0"/>
              <a:t>14/06/2018</a:t>
            </a:fld>
            <a:endParaRPr lang="es-CO"/>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AEE8460-9740-4CCD-8FB7-813E4DFD2B6C}" type="slidenum">
              <a:rPr lang="es-CO" smtClean="0"/>
              <a:t>‹Nº›</a:t>
            </a:fld>
            <a:endParaRPr lang="es-CO"/>
          </a:p>
        </p:txBody>
      </p:sp>
    </p:spTree>
    <p:extLst>
      <p:ext uri="{BB962C8B-B14F-4D97-AF65-F5344CB8AC3E}">
        <p14:creationId xmlns:p14="http://schemas.microsoft.com/office/powerpoint/2010/main" val="182043001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381000" y="1790701"/>
            <a:ext cx="11277600" cy="2044699"/>
          </a:xfrm>
          <a:noFill/>
          <a:ln w="9525" cap="flat" cmpd="sng" algn="ctr">
            <a:solidFill>
              <a:schemeClr val="accent5"/>
            </a:solidFill>
            <a:prstDash val="solid"/>
            <a:round/>
            <a:headEnd type="none" w="med" len="med"/>
            <a:tailEnd type="none" w="med" len="med"/>
          </a:ln>
        </p:spPr>
        <p:style>
          <a:lnRef idx="0">
            <a:scrgbClr r="0" g="0" b="0"/>
          </a:lnRef>
          <a:fillRef idx="0">
            <a:scrgbClr r="0" g="0" b="0"/>
          </a:fillRef>
          <a:effectRef idx="0">
            <a:scrgbClr r="0" g="0" b="0"/>
          </a:effectRef>
          <a:fontRef idx="minor">
            <a:schemeClr val="accent5"/>
          </a:fontRef>
        </p:style>
        <p:txBody>
          <a:bodyPr>
            <a:noAutofit/>
          </a:bodyPr>
          <a:lstStyle/>
          <a:p>
            <a:r>
              <a:rPr lang="es-CO" sz="2800" dirty="0" smtClean="0"/>
              <a:t>Los que se oponen al mensaje de los 6000 años de pecado, según la Biblia y el Espíritu de Profecía</a:t>
            </a:r>
            <a:r>
              <a:rPr lang="es-CO" sz="3600" dirty="0" smtClean="0"/>
              <a:t>, </a:t>
            </a:r>
            <a:r>
              <a:rPr lang="es-CO" sz="2800" dirty="0" smtClean="0"/>
              <a:t>están luchando contra Dios, y haciéndole un favor al enemigo de Dios quien no quiere que los hombres despierten y se preparen, para que se pierda, porque él sabe que tiene poco tiempo</a:t>
            </a:r>
            <a:r>
              <a:rPr lang="es-CO" sz="4400" dirty="0" smtClean="0"/>
              <a:t>. </a:t>
            </a:r>
            <a:endParaRPr lang="es-CO" sz="4400" dirty="0"/>
          </a:p>
        </p:txBody>
      </p:sp>
      <p:sp>
        <p:nvSpPr>
          <p:cNvPr id="4" name="Rectángulo 3"/>
          <p:cNvSpPr/>
          <p:nvPr/>
        </p:nvSpPr>
        <p:spPr>
          <a:xfrm>
            <a:off x="1028700" y="300335"/>
            <a:ext cx="10121900" cy="1384995"/>
          </a:xfrm>
          <a:prstGeom prst="rect">
            <a:avLst/>
          </a:prstGeom>
          <a:scene3d>
            <a:camera prst="orthographicFront"/>
            <a:lightRig rig="threePt" dir="t"/>
          </a:scene3d>
          <a:sp3d>
            <a:bevelT w="165100" prst="coolSlant"/>
          </a:sp3d>
        </p:spPr>
        <p:style>
          <a:lnRef idx="1">
            <a:schemeClr val="accent1"/>
          </a:lnRef>
          <a:fillRef idx="2">
            <a:schemeClr val="accent1"/>
          </a:fillRef>
          <a:effectRef idx="1">
            <a:schemeClr val="accent1"/>
          </a:effectRef>
          <a:fontRef idx="minor">
            <a:schemeClr val="dk1"/>
          </a:fontRef>
        </p:style>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CO" sz="2800" b="1" i="0" u="none" strike="noStrike" kern="1200" cap="none" spc="0" normalizeH="0" baseline="0" noProof="0" dirty="0" smtClean="0">
                <a:ln>
                  <a:noFill/>
                </a:ln>
                <a:solidFill>
                  <a:prstClr val="black"/>
                </a:solidFill>
                <a:effectLst>
                  <a:outerShdw blurRad="38100" dist="38100" dir="2700000" algn="tl">
                    <a:srgbClr val="000000">
                      <a:alpha val="43137"/>
                    </a:srgbClr>
                  </a:outerShdw>
                </a:effectLst>
                <a:uLnTx/>
                <a:uFillTx/>
                <a:latin typeface="Calibri" panose="020F0502020204030204"/>
                <a:ea typeface="+mn-ea"/>
                <a:cs typeface="+mn-cs"/>
              </a:rPr>
              <a:t>LOS QUE SE OPONEN AL MENSAJE DE LOS 6000 AÑOS DE PECADO, PIENSAN QUE LE ESTÁN SIRVIENDO A DIOS,</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CO" sz="2800" b="1" i="0" u="none" strike="noStrike" kern="1200" cap="none" spc="0" normalizeH="0" baseline="0" noProof="0" dirty="0" smtClean="0">
                <a:ln>
                  <a:noFill/>
                </a:ln>
                <a:solidFill>
                  <a:prstClr val="black"/>
                </a:solidFill>
                <a:effectLst>
                  <a:outerShdw blurRad="38100" dist="38100" dir="2700000" algn="tl">
                    <a:srgbClr val="000000">
                      <a:alpha val="43137"/>
                    </a:srgbClr>
                  </a:outerShdw>
                </a:effectLst>
                <a:uLnTx/>
                <a:uFillTx/>
                <a:latin typeface="Calibri" panose="020F0502020204030204"/>
                <a:ea typeface="+mn-ea"/>
                <a:cs typeface="+mn-cs"/>
              </a:rPr>
              <a:t> CUANDO ES TODO LO CONTRARIO </a:t>
            </a:r>
            <a:endParaRPr kumimoji="0" lang="es-CO" sz="28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panose="020F0502020204030204"/>
              <a:ea typeface="+mn-ea"/>
              <a:cs typeface="+mn-cs"/>
            </a:endParaRPr>
          </a:p>
        </p:txBody>
      </p:sp>
      <p:sp>
        <p:nvSpPr>
          <p:cNvPr id="5" name="Rectángulo 4"/>
          <p:cNvSpPr/>
          <p:nvPr/>
        </p:nvSpPr>
        <p:spPr>
          <a:xfrm>
            <a:off x="381000" y="4087336"/>
            <a:ext cx="11277600" cy="2677656"/>
          </a:xfrm>
          <a:prstGeom prst="rect">
            <a:avLst/>
          </a:prstGeom>
        </p:spPr>
        <p:style>
          <a:lnRef idx="2">
            <a:schemeClr val="accent5"/>
          </a:lnRef>
          <a:fillRef idx="1">
            <a:schemeClr val="lt1"/>
          </a:fillRef>
          <a:effectRef idx="0">
            <a:schemeClr val="accent5"/>
          </a:effectRef>
          <a:fontRef idx="minor">
            <a:schemeClr val="dk1"/>
          </a:fontRef>
        </p:style>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CO" sz="2800" b="0" i="0" u="none" strike="noStrike" kern="1200" cap="none" spc="0" normalizeH="0" baseline="0" noProof="0" dirty="0" smtClean="0">
                <a:ln>
                  <a:noFill/>
                </a:ln>
                <a:solidFill>
                  <a:prstClr val="black"/>
                </a:solidFill>
                <a:effectLst/>
                <a:uLnTx/>
                <a:uFillTx/>
                <a:latin typeface="Calibri" panose="020F0502020204030204"/>
                <a:ea typeface="+mn-ea"/>
                <a:cs typeface="+mn-cs"/>
              </a:rPr>
              <a:t>Lo que estoy diciendo aquí, tiene base firme en la Palabra de Dios, revelada por el Espíritu Santo.</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CO" sz="2800" b="0" i="0" u="none" strike="noStrike" kern="1200" cap="none" spc="0" normalizeH="0" baseline="0" noProof="0" dirty="0" smtClean="0">
                <a:ln>
                  <a:noFill/>
                </a:ln>
                <a:solidFill>
                  <a:prstClr val="black"/>
                </a:solidFill>
                <a:effectLst/>
                <a:uLnTx/>
                <a:uFillTx/>
                <a:latin typeface="Calibri" panose="020F0502020204030204"/>
                <a:ea typeface="+mn-ea"/>
                <a:cs typeface="+mn-cs"/>
              </a:rPr>
              <a:t>La Mensajera de Dios dice: “</a:t>
            </a:r>
            <a:r>
              <a:rPr kumimoji="0" lang="es-CO" sz="2800" b="0" i="0" u="none" strike="noStrike" kern="1200" cap="none" spc="0" normalizeH="0" baseline="0" noProof="0" dirty="0" smtClean="0">
                <a:ln>
                  <a:noFill/>
                </a:ln>
                <a:solidFill>
                  <a:prstClr val="black"/>
                </a:solidFill>
                <a:effectLst/>
                <a:uLnTx/>
                <a:uFillTx/>
                <a:latin typeface="Bell MT" panose="02020503060305020303" pitchFamily="18" charset="0"/>
                <a:ea typeface="+mn-ea"/>
                <a:cs typeface="+mn-cs"/>
              </a:rPr>
              <a:t>Mediante la iluminación del espíritu Santo, las escenas de la lucha secular entre el bien y el mal fueron reveladas a quien escribe estas páginas</a:t>
            </a:r>
            <a:r>
              <a:rPr kumimoji="0" lang="es-CO" sz="2800" b="0" i="0" u="none" strike="noStrike" kern="1200" cap="none" spc="0" normalizeH="0" baseline="0" noProof="0" dirty="0" smtClean="0">
                <a:ln>
                  <a:noFill/>
                </a:ln>
                <a:solidFill>
                  <a:prstClr val="black"/>
                </a:solidFill>
                <a:effectLst/>
                <a:uLnTx/>
                <a:uFillTx/>
                <a:latin typeface="Calibri" panose="020F0502020204030204"/>
                <a:ea typeface="+mn-ea"/>
                <a:cs typeface="+mn-cs"/>
              </a:rPr>
              <a:t>” </a:t>
            </a:r>
            <a:r>
              <a:rPr kumimoji="0" lang="es-CO" sz="2800" b="0" i="0" u="sng" strike="noStrike" kern="1200" cap="none" spc="0" normalizeH="0" baseline="0" noProof="0" dirty="0" smtClean="0">
                <a:ln>
                  <a:noFill/>
                </a:ln>
                <a:solidFill>
                  <a:prstClr val="black"/>
                </a:solidFill>
                <a:effectLst/>
                <a:uLnTx/>
                <a:uFillTx/>
                <a:latin typeface="Calibri" panose="020F0502020204030204"/>
                <a:ea typeface="+mn-ea"/>
                <a:cs typeface="+mn-cs"/>
              </a:rPr>
              <a:t>Conflicto de los Siglos. p 13: 1</a:t>
            </a:r>
            <a:r>
              <a:rPr kumimoji="0" lang="es-CO" sz="2800" b="0" i="0" u="none" strike="noStrike" kern="1200" cap="none" spc="0" normalizeH="0" baseline="0" noProof="0" dirty="0" smtClean="0">
                <a:ln>
                  <a:noFill/>
                </a:ln>
                <a:solidFill>
                  <a:prstClr val="black"/>
                </a:solidFill>
                <a:effectLst/>
                <a:uLnTx/>
                <a:uFillTx/>
                <a:latin typeface="Calibri" panose="020F0502020204030204"/>
                <a:ea typeface="+mn-ea"/>
                <a:cs typeface="+mn-cs"/>
              </a:rPr>
              <a:t>.</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CO" sz="2800" b="0" i="0" u="none" strike="noStrike" kern="1200" cap="none" spc="0" normalizeH="0" baseline="0" noProof="0" dirty="0" smtClean="0">
                <a:ln>
                  <a:noFill/>
                </a:ln>
                <a:solidFill>
                  <a:prstClr val="black"/>
                </a:solidFill>
                <a:effectLst/>
                <a:uLnTx/>
                <a:uFillTx/>
                <a:latin typeface="Calibri" panose="020F0502020204030204"/>
                <a:ea typeface="+mn-ea"/>
                <a:cs typeface="+mn-cs"/>
              </a:rPr>
              <a:t>Por tanto, esta es una revelación de Dios para este tiempo final.</a:t>
            </a:r>
            <a:endParaRPr kumimoji="0" lang="es-CO"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4757440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Autofit/>
          </a:bodyPr>
          <a:lstStyle/>
          <a:p>
            <a:pPr algn="ctr"/>
            <a:r>
              <a:rPr lang="es-CO" sz="2400" dirty="0" smtClean="0"/>
              <a:t>El autor de este folleto es uno de los que se oponen al tema de los 6000 años de pecado, que es el contenido central del “Conflicto de los Siglos”. </a:t>
            </a:r>
            <a:br>
              <a:rPr lang="es-CO" sz="2400" dirty="0" smtClean="0"/>
            </a:br>
            <a:r>
              <a:rPr lang="es-CO" sz="2400" dirty="0" smtClean="0"/>
              <a:t>Y después de predicar, de rodillas implora la presencia del Espíritu Santo, lo cual es una contradicción, ya que fue él ES. Quien lo reveló. </a:t>
            </a:r>
            <a:endParaRPr lang="es-CO" sz="2400" dirty="0"/>
          </a:p>
        </p:txBody>
      </p:sp>
      <p:pic>
        <p:nvPicPr>
          <p:cNvPr id="4" name="Imagen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59872" y="1925782"/>
            <a:ext cx="10072255" cy="4932218"/>
          </a:xfrm>
          <a:prstGeom prst="rect">
            <a:avLst/>
          </a:prstGeom>
        </p:spPr>
      </p:pic>
    </p:spTree>
    <p:extLst>
      <p:ext uri="{BB962C8B-B14F-4D97-AF65-F5344CB8AC3E}">
        <p14:creationId xmlns:p14="http://schemas.microsoft.com/office/powerpoint/2010/main" val="88756913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249381" y="152400"/>
            <a:ext cx="11623963" cy="6553199"/>
          </a:xfrm>
        </p:spPr>
        <p:style>
          <a:lnRef idx="2">
            <a:schemeClr val="accent5"/>
          </a:lnRef>
          <a:fillRef idx="1">
            <a:schemeClr val="lt1"/>
          </a:fillRef>
          <a:effectRef idx="0">
            <a:schemeClr val="accent5"/>
          </a:effectRef>
          <a:fontRef idx="minor">
            <a:schemeClr val="dk1"/>
          </a:fontRef>
        </p:style>
        <p:txBody>
          <a:bodyPr>
            <a:normAutofit lnSpcReduction="10000"/>
          </a:bodyPr>
          <a:lstStyle/>
          <a:p>
            <a:pPr marL="0" indent="0" algn="ctr">
              <a:buNone/>
            </a:pPr>
            <a:r>
              <a:rPr lang="es-CO" dirty="0" smtClean="0"/>
              <a:t>Si este mensaje, forma parte del “conflicto de los siglos”, tiene que haber sido revelado por Dios, por tanto cuenta con su aprobación.</a:t>
            </a:r>
          </a:p>
          <a:p>
            <a:pPr marL="0" indent="0" algn="ctr">
              <a:buNone/>
            </a:pPr>
            <a:r>
              <a:rPr lang="es-CO" dirty="0" smtClean="0"/>
              <a:t>La sierva de Dios dice: “La gran controversia entre Cristo y Satanás, sostenida desde hace cerca de </a:t>
            </a:r>
            <a:r>
              <a:rPr lang="es-CO" u="sng" dirty="0" smtClean="0"/>
              <a:t>SEIS MIL AÑOS</a:t>
            </a:r>
            <a:r>
              <a:rPr lang="es-CO" dirty="0" smtClean="0"/>
              <a:t>, está por TERMINAR”</a:t>
            </a:r>
            <a:endParaRPr lang="es-CO" u="sng" dirty="0" smtClean="0"/>
          </a:p>
          <a:p>
            <a:pPr marL="0" indent="0" algn="ctr">
              <a:buNone/>
            </a:pPr>
            <a:endParaRPr lang="es-CO" dirty="0" smtClean="0">
              <a:solidFill>
                <a:srgbClr val="FF0000"/>
              </a:solidFill>
            </a:endParaRPr>
          </a:p>
          <a:p>
            <a:pPr marL="0" indent="0" algn="ctr">
              <a:buNone/>
            </a:pPr>
            <a:r>
              <a:rPr lang="es-CO" dirty="0" smtClean="0">
                <a:solidFill>
                  <a:srgbClr val="FF0000"/>
                </a:solidFill>
              </a:rPr>
              <a:t>y Satanás redobla sus esfuerzos para hacer fracasar la obra de Cristo en beneficio del hombre y para sujetar las almas en sus lazos. Su objeto consiste en tener sumido al pueblo en las tinieblas y en la impenitencia hasta que termine la obra mediadora del Salvador y no haya más sacrificio por el pecado</a:t>
            </a:r>
            <a:r>
              <a:rPr lang="es-CO" dirty="0" smtClean="0"/>
              <a:t>. </a:t>
            </a:r>
            <a:r>
              <a:rPr lang="es-CO" u="sng" dirty="0" smtClean="0"/>
              <a:t>CS p 572.1</a:t>
            </a:r>
            <a:r>
              <a:rPr lang="es-CO" dirty="0" smtClean="0"/>
              <a:t>.</a:t>
            </a:r>
          </a:p>
          <a:p>
            <a:pPr marL="0" indent="0" algn="ctr">
              <a:buNone/>
            </a:pPr>
            <a:endParaRPr lang="es-CO" dirty="0" smtClean="0"/>
          </a:p>
          <a:p>
            <a:pPr marL="0" indent="0" algn="ctr">
              <a:buNone/>
            </a:pPr>
            <a:r>
              <a:rPr lang="es-CO" dirty="0" smtClean="0"/>
              <a:t>Cuando no se hace ningún esfuerzo especial para resistir a su poder, cuando la INDIFERENCIA PREDOMINA EN LA IGLESIA y en el MUNDO, SATANÁS ESTÁ A GUSTO, PUES NO CORRE PELIGRO DE PERDER A LOS QUE TIENE CAUTIVOS Y A MERCED SUYA”. </a:t>
            </a:r>
            <a:r>
              <a:rPr lang="es-CO" b="1" u="sng" dirty="0" smtClean="0"/>
              <a:t>CS p. 572.2.</a:t>
            </a:r>
            <a:r>
              <a:rPr lang="es-CO" dirty="0" smtClean="0"/>
              <a:t> </a:t>
            </a:r>
          </a:p>
          <a:p>
            <a:pPr marL="0" indent="0" algn="ctr">
              <a:buNone/>
            </a:pPr>
            <a:r>
              <a:rPr lang="es-CO" b="1" dirty="0" smtClean="0"/>
              <a:t>Tremenda cita esta, la cual revela justamente lo que está sucediendo.</a:t>
            </a:r>
          </a:p>
          <a:p>
            <a:pPr marL="0" indent="0" algn="ctr">
              <a:buNone/>
            </a:pPr>
            <a:endParaRPr lang="es-CO" b="1" dirty="0"/>
          </a:p>
          <a:p>
            <a:pPr marL="0" indent="0" algn="ctr">
              <a:buNone/>
            </a:pPr>
            <a:endParaRPr lang="es-CO" dirty="0" smtClean="0"/>
          </a:p>
          <a:p>
            <a:pPr marL="0" indent="0" algn="ctr">
              <a:buNone/>
            </a:pPr>
            <a:endParaRPr lang="es-CO" dirty="0"/>
          </a:p>
        </p:txBody>
      </p:sp>
    </p:spTree>
    <p:extLst>
      <p:ext uri="{BB962C8B-B14F-4D97-AF65-F5344CB8AC3E}">
        <p14:creationId xmlns:p14="http://schemas.microsoft.com/office/powerpoint/2010/main" val="211518694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255494" y="640773"/>
            <a:ext cx="11698941" cy="5626100"/>
          </a:xfrm>
        </p:spPr>
        <p:style>
          <a:lnRef idx="2">
            <a:schemeClr val="accent2"/>
          </a:lnRef>
          <a:fillRef idx="1">
            <a:schemeClr val="lt1"/>
          </a:fillRef>
          <a:effectRef idx="0">
            <a:schemeClr val="accent2"/>
          </a:effectRef>
          <a:fontRef idx="minor">
            <a:schemeClr val="dk1"/>
          </a:fontRef>
        </p:style>
        <p:txBody>
          <a:bodyPr/>
          <a:lstStyle/>
          <a:p>
            <a:pPr marL="0" indent="0" algn="ctr">
              <a:buNone/>
            </a:pPr>
            <a:endParaRPr lang="es-CO" dirty="0" smtClean="0"/>
          </a:p>
          <a:p>
            <a:pPr marL="0" indent="0" algn="ctr">
              <a:buNone/>
            </a:pPr>
            <a:r>
              <a:rPr lang="es-CO" dirty="0" smtClean="0"/>
              <a:t>En la Historia de la redención “</a:t>
            </a:r>
            <a:r>
              <a:rPr lang="es-CO" dirty="0" smtClean="0">
                <a:solidFill>
                  <a:srgbClr val="FF0000"/>
                </a:solidFill>
              </a:rPr>
              <a:t>PREFACIO”p.9.2</a:t>
            </a:r>
            <a:r>
              <a:rPr lang="es-CO" dirty="0" smtClean="0"/>
              <a:t>, dice: “Hay muchos temas acerca de los cuales la señora Elena G. de White, </a:t>
            </a:r>
            <a:r>
              <a:rPr lang="es-CO" u="sng" dirty="0" smtClean="0"/>
              <a:t>mensajera escogida por Dios</a:t>
            </a:r>
            <a:r>
              <a:rPr lang="es-CO" dirty="0" smtClean="0"/>
              <a:t> </a:t>
            </a:r>
            <a:r>
              <a:rPr lang="es-CO" u="sng" dirty="0" smtClean="0"/>
              <a:t>para los creyentes adventistas</a:t>
            </a:r>
            <a:r>
              <a:rPr lang="es-CO" dirty="0" smtClean="0"/>
              <a:t>,…..Sobre sale entre ellos el relativo al </a:t>
            </a:r>
            <a:r>
              <a:rPr lang="es-CO" u="sng" dirty="0" smtClean="0"/>
              <a:t>gran conflicto entre el bien y el mal</a:t>
            </a:r>
            <a:r>
              <a:rPr lang="es-CO" dirty="0" smtClean="0"/>
              <a:t>, desde la caída de Lucifer en el cielo, y la caída del hombre, a través de los siglos del tiempo de prueba , hasta la segunda venida de Cristo, y el restablecimiento del reino de Dios en la Tierra Nueva”.</a:t>
            </a:r>
          </a:p>
          <a:p>
            <a:pPr marL="0" indent="0" algn="ctr">
              <a:buNone/>
            </a:pPr>
            <a:endParaRPr lang="es-CO" dirty="0" smtClean="0"/>
          </a:p>
          <a:p>
            <a:pPr marL="0" indent="0" algn="ctr">
              <a:buNone/>
            </a:pPr>
            <a:r>
              <a:rPr lang="es-CO" dirty="0" smtClean="0"/>
              <a:t>En 1858 el pastor White y su esposa estaban asistiendo a una reunión en </a:t>
            </a:r>
            <a:r>
              <a:rPr lang="es-CO" dirty="0"/>
              <a:t>L</a:t>
            </a:r>
            <a:r>
              <a:rPr lang="es-CO" dirty="0" smtClean="0"/>
              <a:t>ovett´s Grove. En esa ocasión la Señora White recibió una visión – de dos horas- </a:t>
            </a:r>
            <a:r>
              <a:rPr lang="es-CO" u="sng" dirty="0" smtClean="0"/>
              <a:t>acerca de cosas de importancia para la IGLESIA REMANENTE</a:t>
            </a:r>
            <a:r>
              <a:rPr lang="es-CO" dirty="0" smtClean="0"/>
              <a:t>….y se me dijo que </a:t>
            </a:r>
            <a:r>
              <a:rPr lang="es-CO" u="sng" dirty="0" smtClean="0"/>
              <a:t>debía escribirlos</a:t>
            </a:r>
            <a:r>
              <a:rPr lang="es-CO" dirty="0" smtClean="0"/>
              <a:t>”.</a:t>
            </a:r>
          </a:p>
          <a:p>
            <a:pPr marL="0" indent="0" algn="ctr">
              <a:buNone/>
            </a:pPr>
            <a:endParaRPr lang="es-CO" dirty="0"/>
          </a:p>
          <a:p>
            <a:pPr marL="0" indent="0" algn="ctr">
              <a:buNone/>
            </a:pPr>
            <a:endParaRPr lang="es-CO" dirty="0" smtClean="0"/>
          </a:p>
          <a:p>
            <a:pPr marL="0" indent="0" algn="ctr">
              <a:buNone/>
            </a:pPr>
            <a:endParaRPr lang="es-CO" dirty="0" smtClean="0"/>
          </a:p>
          <a:p>
            <a:pPr marL="0" indent="0" algn="ctr">
              <a:buNone/>
            </a:pPr>
            <a:endParaRPr lang="es-CO" dirty="0"/>
          </a:p>
        </p:txBody>
      </p:sp>
    </p:spTree>
    <p:extLst>
      <p:ext uri="{BB962C8B-B14F-4D97-AF65-F5344CB8AC3E}">
        <p14:creationId xmlns:p14="http://schemas.microsoft.com/office/powerpoint/2010/main" val="92619764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241300" y="241300"/>
            <a:ext cx="11658600" cy="6502400"/>
          </a:xfrm>
        </p:spPr>
        <p:style>
          <a:lnRef idx="2">
            <a:schemeClr val="accent2"/>
          </a:lnRef>
          <a:fillRef idx="1">
            <a:schemeClr val="lt1"/>
          </a:fillRef>
          <a:effectRef idx="0">
            <a:schemeClr val="accent2"/>
          </a:effectRef>
          <a:fontRef idx="minor">
            <a:schemeClr val="dk1"/>
          </a:fontRef>
        </p:style>
        <p:txBody>
          <a:bodyPr/>
          <a:lstStyle/>
          <a:p>
            <a:pPr marL="0" indent="0" algn="ctr">
              <a:buNone/>
            </a:pPr>
            <a:r>
              <a:rPr lang="es-CO" dirty="0" smtClean="0"/>
              <a:t>Parte de esa visión era: “La gran controversia entre Cristo y Satanás, sostenida desde hace cerca de SEIS MIL AÑOS, -en 1858- está por TERMINAR”.</a:t>
            </a:r>
          </a:p>
          <a:p>
            <a:pPr marL="0" indent="0" algn="ctr">
              <a:buNone/>
            </a:pPr>
            <a:r>
              <a:rPr lang="es-CO" dirty="0" smtClean="0"/>
              <a:t>Veamos en detalle, como le fueron revelados a la mensajera de Dios, los 6000 años de pecado, que estaban para </a:t>
            </a:r>
            <a:r>
              <a:rPr lang="es-CO" b="1" dirty="0" smtClean="0"/>
              <a:t>terminar</a:t>
            </a:r>
            <a:r>
              <a:rPr lang="es-CO" dirty="0" smtClean="0"/>
              <a:t>. </a:t>
            </a:r>
          </a:p>
          <a:p>
            <a:pPr marL="0" indent="0" algn="ctr">
              <a:buNone/>
            </a:pPr>
            <a:r>
              <a:rPr lang="es-CO" dirty="0" smtClean="0"/>
              <a:t>“</a:t>
            </a:r>
            <a:r>
              <a:rPr lang="es-CO" dirty="0" smtClean="0">
                <a:latin typeface="Bell MT" panose="02020503060305020303" pitchFamily="18" charset="0"/>
              </a:rPr>
              <a:t>A la mitad de la semana hará cesar el sacrificio y la ofrenda”. En el año 31 de J.C. tres años y medio después de su bautismo, Nuestro Señor fue crucificado. Con el gran sacrificio ofrecido en el Calvario, terminó aquel sistema de ofrendas que durante CUATRO MIL AÑOS había prefigurado al Cordero de Dios. El tipo se encontró con el antitipo, y todos los sacrificios y oblaciones del sistema ceremonial debían cesar</a:t>
            </a:r>
            <a:r>
              <a:rPr lang="es-CO" dirty="0" smtClean="0"/>
              <a:t>”.  </a:t>
            </a:r>
            <a:r>
              <a:rPr lang="es-CO" dirty="0" smtClean="0">
                <a:solidFill>
                  <a:srgbClr val="FF0000"/>
                </a:solidFill>
              </a:rPr>
              <a:t>(Conflicto de los Siglos p. 375.p3).</a:t>
            </a:r>
          </a:p>
          <a:p>
            <a:pPr marL="0" indent="0" algn="ctr">
              <a:buNone/>
            </a:pPr>
            <a:r>
              <a:rPr lang="es-CO" dirty="0" smtClean="0"/>
              <a:t>Aquí claramente la Mensajera de Dios nos dice que con la muerte de Cristo en el año 31, se cumplieron 4000 años de los 6000.</a:t>
            </a:r>
          </a:p>
          <a:p>
            <a:pPr marL="0" indent="0" algn="ctr">
              <a:buNone/>
            </a:pPr>
            <a:r>
              <a:rPr lang="es-CO" dirty="0" smtClean="0"/>
              <a:t>La pregunta es: ¿Dónde mencionará ella, los otros 2000 años, de esa “gran controversia, que estaba “por terminar” ?  </a:t>
            </a:r>
          </a:p>
          <a:p>
            <a:pPr marL="0" indent="0" algn="ctr">
              <a:buNone/>
            </a:pPr>
            <a:endParaRPr lang="es-CO" sz="2400" dirty="0" smtClean="0">
              <a:solidFill>
                <a:srgbClr val="FF0000"/>
              </a:solidFill>
            </a:endParaRPr>
          </a:p>
          <a:p>
            <a:pPr marL="0" indent="0">
              <a:buNone/>
            </a:pPr>
            <a:endParaRPr lang="es-CO" dirty="0"/>
          </a:p>
        </p:txBody>
      </p:sp>
    </p:spTree>
    <p:extLst>
      <p:ext uri="{BB962C8B-B14F-4D97-AF65-F5344CB8AC3E}">
        <p14:creationId xmlns:p14="http://schemas.microsoft.com/office/powerpoint/2010/main" val="176748988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166255" y="235527"/>
            <a:ext cx="11845635" cy="6483927"/>
          </a:xfrm>
        </p:spPr>
        <p:style>
          <a:lnRef idx="2">
            <a:schemeClr val="accent2"/>
          </a:lnRef>
          <a:fillRef idx="1">
            <a:schemeClr val="lt1"/>
          </a:fillRef>
          <a:effectRef idx="0">
            <a:schemeClr val="accent2"/>
          </a:effectRef>
          <a:fontRef idx="minor">
            <a:schemeClr val="dk1"/>
          </a:fontRef>
        </p:style>
        <p:txBody>
          <a:bodyPr>
            <a:normAutofit lnSpcReduction="10000"/>
          </a:bodyPr>
          <a:lstStyle/>
          <a:p>
            <a:pPr marL="0" indent="0" algn="ctr">
              <a:buNone/>
            </a:pPr>
            <a:r>
              <a:rPr lang="es-CO" dirty="0" smtClean="0"/>
              <a:t>Esa pregunta la responde ella misma en </a:t>
            </a:r>
            <a:r>
              <a:rPr lang="es-CO" dirty="0" smtClean="0">
                <a:solidFill>
                  <a:srgbClr val="FF0000"/>
                </a:solidFill>
              </a:rPr>
              <a:t>Mensajes Selectos tomo 3. pagina 18. párrafo tres, y cuatro, primera parte:</a:t>
            </a:r>
          </a:p>
          <a:p>
            <a:pPr marL="0" indent="0" algn="ctr">
              <a:buNone/>
            </a:pPr>
            <a:r>
              <a:rPr lang="es-CO" dirty="0" smtClean="0"/>
              <a:t>“</a:t>
            </a:r>
            <a:r>
              <a:rPr lang="es-CO" dirty="0" smtClean="0">
                <a:latin typeface="Bell MT" panose="02020503060305020303" pitchFamily="18" charset="0"/>
              </a:rPr>
              <a:t>Cristo, en medio de sus sufrimientos y del rechazo de que es objeto todos los días por parte de los hombres, observa a través de DOS MIL AÑOS a su iglesia que existiría en los días finales, antes del fin de la historia de la tierra.</a:t>
            </a:r>
          </a:p>
          <a:p>
            <a:pPr marL="0" indent="0" algn="ctr">
              <a:buNone/>
            </a:pPr>
            <a:r>
              <a:rPr lang="es-CO" dirty="0" smtClean="0">
                <a:solidFill>
                  <a:srgbClr val="FF0000"/>
                </a:solidFill>
                <a:latin typeface="Bell MT" panose="02020503060305020303" pitchFamily="18" charset="0"/>
              </a:rPr>
              <a:t>Párrafo 4. </a:t>
            </a:r>
            <a:r>
              <a:rPr lang="es-CO" dirty="0" smtClean="0">
                <a:latin typeface="Bell MT" panose="02020503060305020303" pitchFamily="18" charset="0"/>
              </a:rPr>
              <a:t>El Señor ha tenido una iglesia </a:t>
            </a:r>
            <a:r>
              <a:rPr lang="es-CO" u="sng" dirty="0" smtClean="0">
                <a:latin typeface="Bell MT" panose="02020503060305020303" pitchFamily="18" charset="0"/>
              </a:rPr>
              <a:t>DESDE ESE DÍA</a:t>
            </a:r>
            <a:r>
              <a:rPr lang="es-CO" dirty="0" smtClean="0">
                <a:latin typeface="Bell MT" panose="02020503060305020303" pitchFamily="18" charset="0"/>
              </a:rPr>
              <a:t>, a través de todos los cambios de escena producidos por el tiempo hasta el periodo presente, 1893</a:t>
            </a:r>
            <a:r>
              <a:rPr lang="es-CO" dirty="0" smtClean="0"/>
              <a:t>”.</a:t>
            </a:r>
          </a:p>
          <a:p>
            <a:pPr marL="0" indent="0" algn="ctr">
              <a:buNone/>
            </a:pPr>
            <a:endParaRPr lang="es-CO" dirty="0" smtClean="0"/>
          </a:p>
          <a:p>
            <a:pPr marL="0" indent="0" algn="ctr">
              <a:buNone/>
            </a:pPr>
            <a:r>
              <a:rPr lang="es-CO" dirty="0" smtClean="0">
                <a:solidFill>
                  <a:srgbClr val="FF0000"/>
                </a:solidFill>
              </a:rPr>
              <a:t>Indudablemente que el día al que se refiere EGW aquí, según el CS. P 450, p5.  es el “día 14 del primer mes de los Judíos” en que Cristo fue crucificado en el año 31, cuando se cumplieron los 4000 años, y a ese día ella le está sumando los dos mil años restantes. Es por ello que sabemos que el cumplimiento de los últimos 2000 años está implícito en la profecía, 31 + 2000 = 2031. Fecha en que culmina la gran controversia entre Cristo y Satanás, iniciada en el Edén, por la salvación del hombre. </a:t>
            </a:r>
          </a:p>
          <a:p>
            <a:pPr marL="0" indent="0" algn="ctr">
              <a:buNone/>
            </a:pPr>
            <a:r>
              <a:rPr lang="es-CO" b="1" dirty="0" smtClean="0"/>
              <a:t>Es aquí donde tienen relevancia para nosotros hoy las palabras de Gamaliel  </a:t>
            </a:r>
            <a:endParaRPr lang="es-CO" b="1" dirty="0"/>
          </a:p>
        </p:txBody>
      </p:sp>
    </p:spTree>
    <p:extLst>
      <p:ext uri="{BB962C8B-B14F-4D97-AF65-F5344CB8AC3E}">
        <p14:creationId xmlns:p14="http://schemas.microsoft.com/office/powerpoint/2010/main" val="335114780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249382" y="221673"/>
            <a:ext cx="11785736" cy="6488409"/>
          </a:xfrm>
        </p:spPr>
        <p:style>
          <a:lnRef idx="2">
            <a:schemeClr val="accent2"/>
          </a:lnRef>
          <a:fillRef idx="1">
            <a:schemeClr val="lt1"/>
          </a:fillRef>
          <a:effectRef idx="0">
            <a:schemeClr val="accent2"/>
          </a:effectRef>
          <a:fontRef idx="minor">
            <a:schemeClr val="dk1"/>
          </a:fontRef>
        </p:style>
        <p:txBody>
          <a:bodyPr>
            <a:normAutofit/>
          </a:bodyPr>
          <a:lstStyle/>
          <a:p>
            <a:pPr marL="0" indent="0" algn="ctr">
              <a:buNone/>
            </a:pPr>
            <a:r>
              <a:rPr lang="es-CO" sz="3200" b="1" dirty="0"/>
              <a:t>¿</a:t>
            </a:r>
            <a:r>
              <a:rPr lang="es-CO" sz="3200" b="1" dirty="0" smtClean="0"/>
              <a:t>Que sucede cuando se cumplan los 6000 años de pecado, con relación a la terminación de la gran controversia entre Cristo y Satanás?</a:t>
            </a:r>
          </a:p>
          <a:p>
            <a:pPr marL="0" indent="0" algn="ctr">
              <a:buNone/>
            </a:pPr>
            <a:r>
              <a:rPr lang="es-CO" sz="2400" dirty="0" smtClean="0"/>
              <a:t>¡El Comentario Bíblico Adventista tomo siete, página 892. explicando Ap.20:1-3, tiene la respuesta!</a:t>
            </a:r>
          </a:p>
          <a:p>
            <a:pPr marL="0" indent="0" algn="ctr">
              <a:buNone/>
            </a:pPr>
            <a:r>
              <a:rPr lang="es-CO" sz="2400" dirty="0" smtClean="0"/>
              <a:t>El texto bíblico dice: “</a:t>
            </a:r>
            <a:r>
              <a:rPr lang="es-CO" sz="2400" dirty="0" smtClean="0">
                <a:latin typeface="Bell MT" panose="02020503060305020303" pitchFamily="18" charset="0"/>
              </a:rPr>
              <a:t>Y </a:t>
            </a:r>
            <a:r>
              <a:rPr lang="es-CO" sz="2400" dirty="0">
                <a:latin typeface="Bell MT" panose="02020503060305020303" pitchFamily="18" charset="0"/>
              </a:rPr>
              <a:t>vi un ángel descender del cielo, que tenía la llave del abismo, y una gran cadena en su mano. </a:t>
            </a:r>
            <a:r>
              <a:rPr lang="es-CO" sz="2400" dirty="0" smtClean="0">
                <a:latin typeface="Bell MT" panose="02020503060305020303" pitchFamily="18" charset="0"/>
              </a:rPr>
              <a:t>2 </a:t>
            </a:r>
            <a:r>
              <a:rPr lang="es-CO" sz="2400" dirty="0">
                <a:latin typeface="Bell MT" panose="02020503060305020303" pitchFamily="18" charset="0"/>
              </a:rPr>
              <a:t>Y prendió al dragón, [aquella] serpiente antigua, que es el Diablo y Satanás, y lo ató por mil años; </a:t>
            </a:r>
            <a:r>
              <a:rPr lang="es-CO" sz="2400" dirty="0" smtClean="0">
                <a:latin typeface="Bell MT" panose="02020503060305020303" pitchFamily="18" charset="0"/>
              </a:rPr>
              <a:t>3 </a:t>
            </a:r>
            <a:r>
              <a:rPr lang="es-CO" sz="2400" dirty="0">
                <a:latin typeface="Bell MT" panose="02020503060305020303" pitchFamily="18" charset="0"/>
              </a:rPr>
              <a:t>y lo envió al abismo, y lo encerró, y selló sobre él, para que no engañe más a los gentiles, hasta que mil años sean cumplidos; y después de esto es necesario que sea desatado un poco de </a:t>
            </a:r>
            <a:r>
              <a:rPr lang="es-CO" sz="2400" dirty="0" smtClean="0">
                <a:latin typeface="Bell MT" panose="02020503060305020303" pitchFamily="18" charset="0"/>
              </a:rPr>
              <a:t>tiempo</a:t>
            </a:r>
            <a:r>
              <a:rPr lang="es-CO" sz="2400" dirty="0" smtClean="0"/>
              <a:t>”.</a:t>
            </a:r>
          </a:p>
          <a:p>
            <a:pPr marL="0" indent="0" algn="ctr">
              <a:buNone/>
            </a:pPr>
            <a:r>
              <a:rPr lang="es-CO" sz="2400" dirty="0" smtClean="0"/>
              <a:t>Ahora leamos el Comentario bíblico:  LO ATÓ: “La atadura del dragón simboliza las restricciones que se le impondrán a las actividades de Satanás.</a:t>
            </a:r>
          </a:p>
          <a:p>
            <a:pPr marL="0" indent="0" algn="ctr">
              <a:buNone/>
            </a:pPr>
            <a:r>
              <a:rPr lang="es-CO" sz="2400" dirty="0" smtClean="0"/>
              <a:t>Los impíos morirán por la gloria de la segunda venida de Cristo y los justos serán trasladados al cielo. Satanás y sus malignos ángeles serán recluidos en estas circunstancias en la tierra desolada, en donde no habrá ni una sola persona viva sobre la cual Satanás pueda ejercer sus poderes engañosos. En esto consiste su atamiento”. </a:t>
            </a:r>
          </a:p>
          <a:p>
            <a:pPr marL="0" indent="0" algn="ctr">
              <a:buNone/>
            </a:pPr>
            <a:endParaRPr lang="es-CO" sz="3200" dirty="0"/>
          </a:p>
        </p:txBody>
      </p:sp>
    </p:spTree>
    <p:extLst>
      <p:ext uri="{BB962C8B-B14F-4D97-AF65-F5344CB8AC3E}">
        <p14:creationId xmlns:p14="http://schemas.microsoft.com/office/powerpoint/2010/main" val="355434711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228600" y="309282"/>
            <a:ext cx="11712388" cy="6199094"/>
          </a:xfrm>
        </p:spPr>
        <p:style>
          <a:lnRef idx="2">
            <a:schemeClr val="accent2"/>
          </a:lnRef>
          <a:fillRef idx="1">
            <a:schemeClr val="lt1"/>
          </a:fillRef>
          <a:effectRef idx="0">
            <a:schemeClr val="accent2"/>
          </a:effectRef>
          <a:fontRef idx="minor">
            <a:schemeClr val="dk1"/>
          </a:fontRef>
        </p:style>
        <p:txBody>
          <a:bodyPr>
            <a:normAutofit fontScale="92500"/>
          </a:bodyPr>
          <a:lstStyle/>
          <a:p>
            <a:r>
              <a:rPr lang="es-CO" dirty="0" smtClean="0"/>
              <a:t>Notemos otro punto muy importante que debemos considerar aquí. Si el mensaje del Conflicto de los Siglos le fue revelado por segunda ves, a la “mensajera de Dios”, en 1858, tal como lo registra la </a:t>
            </a:r>
            <a:r>
              <a:rPr lang="es-CO" dirty="0" smtClean="0">
                <a:solidFill>
                  <a:srgbClr val="FF0000"/>
                </a:solidFill>
              </a:rPr>
              <a:t>Historia de la Redención, en la página 9, 2</a:t>
            </a:r>
            <a:r>
              <a:rPr lang="es-CO" dirty="0" smtClean="0"/>
              <a:t>. </a:t>
            </a:r>
          </a:p>
          <a:p>
            <a:r>
              <a:rPr lang="es-CO" dirty="0" smtClean="0"/>
              <a:t>Tiene mucha relevancia la profecía del apóstol Pablo en </a:t>
            </a:r>
            <a:r>
              <a:rPr lang="es-CO" dirty="0" smtClean="0">
                <a:solidFill>
                  <a:srgbClr val="FF0000"/>
                </a:solidFill>
              </a:rPr>
              <a:t>Romanos 9:28</a:t>
            </a:r>
            <a:r>
              <a:rPr lang="es-CO" dirty="0" smtClean="0"/>
              <a:t>, </a:t>
            </a:r>
            <a:r>
              <a:rPr lang="es-CO" dirty="0"/>
              <a:t>que dice</a:t>
            </a:r>
            <a:r>
              <a:rPr lang="es-CO" dirty="0" smtClean="0"/>
              <a:t>: “</a:t>
            </a:r>
            <a:r>
              <a:rPr lang="es-CO" dirty="0" smtClean="0">
                <a:latin typeface="Bell MT" panose="02020503060305020303" pitchFamily="18" charset="0"/>
              </a:rPr>
              <a:t>Porque </a:t>
            </a:r>
            <a:r>
              <a:rPr lang="es-CO" dirty="0">
                <a:latin typeface="Bell MT" panose="02020503060305020303" pitchFamily="18" charset="0"/>
              </a:rPr>
              <a:t>él consumará la obra, y la </a:t>
            </a:r>
            <a:r>
              <a:rPr lang="es-CO" u="sng" dirty="0">
                <a:latin typeface="Bell MT" panose="02020503060305020303" pitchFamily="18" charset="0"/>
              </a:rPr>
              <a:t>abreviará</a:t>
            </a:r>
            <a:r>
              <a:rPr lang="es-CO" dirty="0">
                <a:latin typeface="Bell MT" panose="02020503060305020303" pitchFamily="18" charset="0"/>
              </a:rPr>
              <a:t> en justicia; porque obra </a:t>
            </a:r>
            <a:r>
              <a:rPr lang="es-CO" u="sng" dirty="0">
                <a:latin typeface="Bell MT" panose="02020503060305020303" pitchFamily="18" charset="0"/>
              </a:rPr>
              <a:t>abreviada hará el Señor sobre la </a:t>
            </a:r>
            <a:r>
              <a:rPr lang="es-CO" u="sng" dirty="0" smtClean="0">
                <a:latin typeface="Bell MT" panose="02020503060305020303" pitchFamily="18" charset="0"/>
              </a:rPr>
              <a:t>tierra</a:t>
            </a:r>
            <a:r>
              <a:rPr lang="es-CO" dirty="0" smtClean="0"/>
              <a:t>”.  De 1858 al 2031, solamente hay un periodo de tiempo de 173 años, para predicar este mensaje por todo el mundo, para que todos los hombres sean advertidos y se preparen.</a:t>
            </a:r>
          </a:p>
          <a:p>
            <a:pPr marL="0" indent="0">
              <a:buNone/>
            </a:pPr>
            <a:r>
              <a:rPr lang="es-CO" b="1" dirty="0" smtClean="0"/>
              <a:t>¿Qué medidas tomaría Dios muchos años antes, para que sus “</a:t>
            </a:r>
            <a:r>
              <a:rPr lang="es-CO" b="1" dirty="0"/>
              <a:t>h</a:t>
            </a:r>
            <a:r>
              <a:rPr lang="es-CO" b="1" dirty="0" smtClean="0"/>
              <a:t>ijos”, humildes, pudieran expandir el mensaje por todo el planeta en tan poco tiempo, siendo que no se les permite compartillo en la iglesia?</a:t>
            </a:r>
          </a:p>
          <a:p>
            <a:r>
              <a:rPr lang="es-CO" dirty="0" smtClean="0"/>
              <a:t>La promesa es: “Jesús </a:t>
            </a:r>
            <a:r>
              <a:rPr lang="es-CO" dirty="0"/>
              <a:t>estará con vosotros; irá delante de vosotros mediante su Espíritu Santo para preparar el camino; y él será vuestro ayudador en toda emergencia. </a:t>
            </a:r>
            <a:r>
              <a:rPr lang="es-CO" dirty="0">
                <a:solidFill>
                  <a:srgbClr val="FF0000"/>
                </a:solidFill>
              </a:rPr>
              <a:t>2MS </a:t>
            </a:r>
            <a:r>
              <a:rPr lang="es-CO" dirty="0" smtClean="0">
                <a:solidFill>
                  <a:srgbClr val="FF0000"/>
                </a:solidFill>
              </a:rPr>
              <a:t>471.2</a:t>
            </a:r>
            <a:r>
              <a:rPr lang="es-CO" dirty="0" smtClean="0"/>
              <a:t>. Con ese propósito Dios permitió que se descubriera en 1969 el Internet, para que sus hijos pudieran cumplir con la misión. Y en un segundo el mensaje llegara a todo el planeta. </a:t>
            </a:r>
            <a:r>
              <a:rPr lang="es-CO" dirty="0" smtClean="0">
                <a:solidFill>
                  <a:srgbClr val="FF0000"/>
                </a:solidFill>
              </a:rPr>
              <a:t>(Ver Is.55:11).  </a:t>
            </a:r>
            <a:endParaRPr lang="es-CO" dirty="0">
              <a:solidFill>
                <a:srgbClr val="FF0000"/>
              </a:solidFill>
            </a:endParaRPr>
          </a:p>
        </p:txBody>
      </p:sp>
    </p:spTree>
    <p:extLst>
      <p:ext uri="{BB962C8B-B14F-4D97-AF65-F5344CB8AC3E}">
        <p14:creationId xmlns:p14="http://schemas.microsoft.com/office/powerpoint/2010/main" val="193271936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279399" y="332508"/>
            <a:ext cx="11677073" cy="6220691"/>
          </a:xfrm>
          <a:effectLst>
            <a:glow rad="228600">
              <a:schemeClr val="accent2">
                <a:satMod val="175000"/>
                <a:alpha val="40000"/>
              </a:schemeClr>
            </a:glow>
          </a:effectLst>
        </p:spPr>
        <p:style>
          <a:lnRef idx="2">
            <a:schemeClr val="accent2"/>
          </a:lnRef>
          <a:fillRef idx="1">
            <a:schemeClr val="lt1"/>
          </a:fillRef>
          <a:effectRef idx="0">
            <a:schemeClr val="accent2"/>
          </a:effectRef>
          <a:fontRef idx="minor">
            <a:schemeClr val="dk1"/>
          </a:fontRef>
        </p:style>
        <p:txBody>
          <a:bodyPr>
            <a:noAutofit/>
          </a:bodyPr>
          <a:lstStyle/>
          <a:p>
            <a:r>
              <a:rPr lang="es-CO" sz="2400" dirty="0" smtClean="0"/>
              <a:t>San Lucas dice en hechos de los apóstoles: “Entonces levantándose en el concilio un fariseo llamado Gamaliel, doctor de la ley, venerado de todo el pueblo, mandó que sacasen fuera por un momento a los apóstoles, y luego dijo: Varones israelitas, mirad por vosotros lo que vais a hacer respecto a estos hombres. Porque antes de estos días se levantó Teudas, diciendo que era alguien. A éste se unió un número como de cuatrocientos hombres; pero él fue muerto, y todos los que le obedecían fueron dispersados y reducidos a nada. Después de éste, se levantó Judas el galileo, en los días del censo, y llevó en pos de sí a mucho pueblo. Pereció también él, y todos los que le obedecían fueron dispersados. </a:t>
            </a:r>
            <a:r>
              <a:rPr lang="es-CO" sz="2800" dirty="0" smtClean="0"/>
              <a:t/>
            </a:r>
            <a:br>
              <a:rPr lang="es-CO" sz="2800" dirty="0" smtClean="0"/>
            </a:br>
            <a:r>
              <a:rPr lang="es-CO" sz="2800" b="1" dirty="0" smtClean="0"/>
              <a:t>Y ahora os digo: </a:t>
            </a:r>
            <a:br>
              <a:rPr lang="es-CO" sz="2800" b="1" dirty="0" smtClean="0"/>
            </a:br>
            <a:r>
              <a:rPr lang="es-CO" sz="2800" b="1" dirty="0" smtClean="0"/>
              <a:t>Apartaos de estos hombres, y dejadlos; porque si este consejo o esta obra es de los hombres, se desvanecerá; mas si es de Dios, no la podréis destruir; </a:t>
            </a:r>
            <a:br>
              <a:rPr lang="es-CO" sz="2800" b="1" dirty="0" smtClean="0"/>
            </a:br>
            <a:r>
              <a:rPr lang="es-CO" sz="2800" b="1" u="sng" dirty="0" smtClean="0"/>
              <a:t>no seáis tal vez hallados luchando contra Dios”</a:t>
            </a:r>
            <a:r>
              <a:rPr lang="es-CO" sz="2800" b="1" dirty="0" smtClean="0"/>
              <a:t>.</a:t>
            </a:r>
            <a:br>
              <a:rPr lang="es-CO" sz="2800" b="1" dirty="0" smtClean="0"/>
            </a:br>
            <a:r>
              <a:rPr lang="es-CO" sz="2800" dirty="0" smtClean="0">
                <a:solidFill>
                  <a:srgbClr val="FF0000"/>
                </a:solidFill>
              </a:rPr>
              <a:t>Hechos 5:34-39</a:t>
            </a:r>
            <a:br>
              <a:rPr lang="es-CO" sz="2800" dirty="0" smtClean="0">
                <a:solidFill>
                  <a:srgbClr val="FF0000"/>
                </a:solidFill>
              </a:rPr>
            </a:br>
            <a:r>
              <a:rPr lang="es-CO" sz="2400" dirty="0">
                <a:solidFill>
                  <a:schemeClr val="tx1"/>
                </a:solidFill>
              </a:rPr>
              <a:t>C</a:t>
            </a:r>
            <a:r>
              <a:rPr lang="es-CO" sz="2400" dirty="0" smtClean="0">
                <a:solidFill>
                  <a:schemeClr val="tx1"/>
                </a:solidFill>
              </a:rPr>
              <a:t>on este mensaje sucede lo mismo, si es una invención humana, no se cumplirá, pero si en verdad es una revelación de Dios a EGW, profeta de Dios, como ella lo dice, ineludiblemente que se cumplirá. El problemas es que si esperamos que se cumpa, para verificar su veracidad, y luego si prepararnos, nos perderemos, porque entes de su cumplimiento, se terminará el tiempo de gracia, lo mismo que sucedió en el diluvio. </a:t>
            </a:r>
            <a:endParaRPr lang="es-CO" sz="2400" dirty="0">
              <a:solidFill>
                <a:schemeClr val="tx1"/>
              </a:solidFill>
            </a:endParaRPr>
          </a:p>
        </p:txBody>
      </p:sp>
    </p:spTree>
    <p:extLst>
      <p:ext uri="{BB962C8B-B14F-4D97-AF65-F5344CB8AC3E}">
        <p14:creationId xmlns:p14="http://schemas.microsoft.com/office/powerpoint/2010/main" val="221849182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193965" y="110836"/>
            <a:ext cx="11831780" cy="6650181"/>
          </a:xfrm>
        </p:spPr>
        <p:style>
          <a:lnRef idx="2">
            <a:schemeClr val="accent4"/>
          </a:lnRef>
          <a:fillRef idx="1">
            <a:schemeClr val="lt1"/>
          </a:fillRef>
          <a:effectRef idx="0">
            <a:schemeClr val="accent4"/>
          </a:effectRef>
          <a:fontRef idx="minor">
            <a:schemeClr val="dk1"/>
          </a:fontRef>
        </p:style>
        <p:txBody>
          <a:bodyPr>
            <a:normAutofit lnSpcReduction="10000"/>
          </a:bodyPr>
          <a:lstStyle/>
          <a:p>
            <a:pPr marL="0" indent="0" algn="ctr">
              <a:buNone/>
            </a:pPr>
            <a:r>
              <a:rPr lang="es-CO" b="1" dirty="0" smtClean="0">
                <a:solidFill>
                  <a:srgbClr val="FF0000"/>
                </a:solidFill>
              </a:rPr>
              <a:t>RECUERDE EL TITULO DEL TEMA:</a:t>
            </a:r>
          </a:p>
          <a:p>
            <a:pPr marL="0" indent="0" algn="ctr">
              <a:buNone/>
            </a:pPr>
            <a:endParaRPr lang="es-CO" dirty="0" smtClean="0"/>
          </a:p>
          <a:p>
            <a:pPr marL="0" indent="0" algn="ctr">
              <a:buNone/>
            </a:pPr>
            <a:r>
              <a:rPr lang="es-CO" dirty="0" smtClean="0"/>
              <a:t>LOS QUE SE OPONEN AL MENSAJE DE LOS 6000 AÑOS DE PECADO, PIENSAN QUE LE ESTÁN SIRVIENDO A DIOS,</a:t>
            </a:r>
          </a:p>
          <a:p>
            <a:pPr marL="0" indent="0" algn="ctr">
              <a:buNone/>
            </a:pPr>
            <a:r>
              <a:rPr lang="es-CO" dirty="0" smtClean="0"/>
              <a:t>CUANDO ES TODO LO CONTRARIO</a:t>
            </a:r>
          </a:p>
          <a:p>
            <a:pPr marL="0" indent="0" algn="ctr">
              <a:buNone/>
            </a:pPr>
            <a:endParaRPr lang="es-CO" dirty="0"/>
          </a:p>
          <a:p>
            <a:pPr marL="0" indent="0" algn="ctr">
              <a:buNone/>
            </a:pPr>
            <a:r>
              <a:rPr lang="es-CO" dirty="0" smtClean="0"/>
              <a:t>Alabado y glorificado sea el Nombre de Dios,</a:t>
            </a:r>
          </a:p>
          <a:p>
            <a:pPr marL="0" indent="0" algn="ctr">
              <a:buNone/>
            </a:pPr>
            <a:r>
              <a:rPr lang="es-CO" dirty="0" smtClean="0"/>
              <a:t>Porque a través de Internet, este precioso mensaje esta llegando en segundos a todo el planeta.</a:t>
            </a:r>
          </a:p>
          <a:p>
            <a:pPr marL="0" indent="0" algn="ctr">
              <a:buNone/>
            </a:pPr>
            <a:r>
              <a:rPr lang="es-CO" dirty="0" smtClean="0"/>
              <a:t>Se cumple la profecía: </a:t>
            </a:r>
          </a:p>
          <a:p>
            <a:pPr marL="0" indent="0" algn="ctr">
              <a:buNone/>
            </a:pPr>
            <a:r>
              <a:rPr lang="es-CO" dirty="0" smtClean="0"/>
              <a:t>“</a:t>
            </a:r>
            <a:r>
              <a:rPr lang="es-CO" dirty="0" smtClean="0">
                <a:latin typeface="Bell MT" panose="02020503060305020303" pitchFamily="18" charset="0"/>
              </a:rPr>
              <a:t>Porque él consumará la obra, y la abreviará en justicia; porque obra abreviada hará el Señor sobre la tierra”</a:t>
            </a:r>
            <a:r>
              <a:rPr lang="es-CO" dirty="0" smtClean="0"/>
              <a:t>. </a:t>
            </a:r>
            <a:r>
              <a:rPr lang="es-CO" dirty="0" smtClean="0">
                <a:solidFill>
                  <a:srgbClr val="FF0000"/>
                </a:solidFill>
              </a:rPr>
              <a:t>(Ro.9:28).</a:t>
            </a:r>
          </a:p>
          <a:p>
            <a:pPr marL="0" indent="0" algn="ctr">
              <a:buNone/>
            </a:pPr>
            <a:r>
              <a:rPr lang="es-CO" dirty="0" smtClean="0">
                <a:solidFill>
                  <a:srgbClr val="FF0000"/>
                </a:solidFill>
              </a:rPr>
              <a:t>Mi llamado en el nombre de Dios para ti, es que le creas a Dios, y te prepares, porque esa es la fecha limite, para la Salvación.  Si tu esperas a que se cumpla la profecía para ver si es cierto, y hay si prepararte. Sin duda que te perderás.     </a:t>
            </a:r>
            <a:endParaRPr lang="es-CO" dirty="0">
              <a:solidFill>
                <a:srgbClr val="FF0000"/>
              </a:solidFill>
            </a:endParaRPr>
          </a:p>
        </p:txBody>
      </p:sp>
    </p:spTree>
    <p:extLst>
      <p:ext uri="{BB962C8B-B14F-4D97-AF65-F5344CB8AC3E}">
        <p14:creationId xmlns:p14="http://schemas.microsoft.com/office/powerpoint/2010/main" val="490591743"/>
      </p:ext>
    </p:extLst>
  </p:cSld>
  <p:clrMapOvr>
    <a:masterClrMapping/>
  </p:clrMapOvr>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149</TotalTime>
  <Words>1718</Words>
  <Application>Microsoft Office PowerPoint</Application>
  <PresentationFormat>Panorámica</PresentationFormat>
  <Paragraphs>52</Paragraphs>
  <Slides>10</Slides>
  <Notes>0</Notes>
  <HiddenSlides>0</HiddenSlides>
  <MMClips>0</MMClips>
  <ScaleCrop>false</ScaleCrop>
  <HeadingPairs>
    <vt:vector size="6" baseType="variant">
      <vt:variant>
        <vt:lpstr>Fuentes usadas</vt:lpstr>
      </vt:variant>
      <vt:variant>
        <vt:i4>4</vt:i4>
      </vt:variant>
      <vt:variant>
        <vt:lpstr>Tema</vt:lpstr>
      </vt:variant>
      <vt:variant>
        <vt:i4>1</vt:i4>
      </vt:variant>
      <vt:variant>
        <vt:lpstr>Títulos de diapositiva</vt:lpstr>
      </vt:variant>
      <vt:variant>
        <vt:i4>10</vt:i4>
      </vt:variant>
    </vt:vector>
  </HeadingPairs>
  <TitlesOfParts>
    <vt:vector size="15" baseType="lpstr">
      <vt:lpstr>Arial</vt:lpstr>
      <vt:lpstr>Bell MT</vt:lpstr>
      <vt:lpstr>Calibri</vt:lpstr>
      <vt:lpstr>Calibri Light</vt:lpstr>
      <vt:lpstr>Tema de Office</vt:lpstr>
      <vt:lpstr>Los que se oponen al mensaje de los 6000 años de pecado, según la Biblia y el Espíritu de Profecía, están luchando contra Dios, y haciéndole un favor al enemigo de Dios quien no quiere que los hombres despierten y se preparen, para que se pierda, porque él sabe que tiene poco tiempo. </vt:lpstr>
      <vt:lpstr>El autor de este folleto es uno de los que se oponen al tema de los 6000 años de pecado, que es el contenido central del “Conflicto de los Siglos”.  Y después de predicar, de rodillas implora la presencia del Espíritu Santo, lo cual es una contradicción, ya que fue él ES. Quien lo reveló. </vt:lpstr>
      <vt:lpstr>Presentación de PowerPoint</vt:lpstr>
      <vt:lpstr>Presentación de PowerPoint</vt:lpstr>
      <vt:lpstr>Presentación de PowerPoint</vt:lpstr>
      <vt:lpstr>Presentación de PowerPoint</vt:lpstr>
      <vt:lpstr>Presentación de PowerPoint</vt:lpstr>
      <vt:lpstr>Presentación de PowerPoint</vt:lpstr>
      <vt:lpstr>San Lucas dice en hechos de los apóstoles: “Entonces levantándose en el concilio un fariseo llamado Gamaliel, doctor de la ley, venerado de todo el pueblo, mandó que sacasen fuera por un momento a los apóstoles, y luego dijo: Varones israelitas, mirad por vosotros lo que vais a hacer respecto a estos hombres. Porque antes de estos días se levantó Teudas, diciendo que era alguien. A éste se unió un número como de cuatrocientos hombres; pero él fue muerto, y todos los que le obedecían fueron dispersados y reducidos a nada. Después de éste, se levantó Judas el galileo, en los días del censo, y llevó en pos de sí a mucho pueblo. Pereció también él, y todos los que le obedecían fueron dispersados.  Y ahora os digo:  Apartaos de estos hombres, y dejadlos; porque si este consejo o esta obra es de los hombres, se desvanecerá; mas si es de Dios, no la podréis destruir;  no seáis tal vez hallados luchando contra Dios”. Hechos 5:34-39 Con este mensaje sucede lo mismo, si es una invención humana, no se cumplirá, pero si en verdad es una revelación de Dios a EGW, profeta de Dios, como ella lo dice, ineludiblemente que se cumplirá. El problemas es que si esperamos que se cumpa, para verificar su veracidad, y luego si prepararnos, nos perderemos, porque entes de su cumplimiento, se terminará el tiempo de gracia, lo mismo que sucedió en el diluvio. </vt:lpstr>
      <vt:lpstr>Presentación de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Los que se oponen al mensaje de los 6000 años de pecado, según la Biblia y el Espíritu de Profecía, están luchando contra Dios, y haciéndole un favor al enemigo de Dios quien no quiere que los hombres despierten y se preparen, para que se pierda, porque él sabe que tiene poco tiempo. </dc:title>
  <dc:creator>Usuario de Windows</dc:creator>
  <cp:lastModifiedBy>Usuario de Windows</cp:lastModifiedBy>
  <cp:revision>14</cp:revision>
  <dcterms:created xsi:type="dcterms:W3CDTF">2018-06-14T22:56:04Z</dcterms:created>
  <dcterms:modified xsi:type="dcterms:W3CDTF">2018-06-15T01:32:18Z</dcterms:modified>
</cp:coreProperties>
</file>